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071416D-EB26-4CCC-A00F-C36ACFAD07D2}" type="datetimeFigureOut">
              <a:rPr lang="en-US" smtClean="0"/>
              <a:pPr/>
              <a:t>12/5/2011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AFA15AA-A878-42E2-9FD9-3F0B757246C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71416D-EB26-4CCC-A00F-C36ACFAD07D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A15AA-A878-42E2-9FD9-3F0B757246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71416D-EB26-4CCC-A00F-C36ACFAD07D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FA15AA-A878-42E2-9FD9-3F0B757246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071416D-EB26-4CCC-A00F-C36ACFAD07D2}" type="datetimeFigureOut">
              <a:rPr lang="en-US" smtClean="0"/>
              <a:pPr/>
              <a:t>12/5/2011</a:t>
            </a:fld>
            <a:endParaRPr lang="en-US"/>
          </a:p>
        </p:txBody>
      </p:sp>
      <p:sp>
        <p:nvSpPr>
          <p:cNvPr id="9" name="Slide Number Placeholder 8"/>
          <p:cNvSpPr>
            <a:spLocks noGrp="1"/>
          </p:cNvSpPr>
          <p:nvPr>
            <p:ph type="sldNum" sz="quarter" idx="15"/>
          </p:nvPr>
        </p:nvSpPr>
        <p:spPr/>
        <p:txBody>
          <a:bodyPr rtlCol="0"/>
          <a:lstStyle/>
          <a:p>
            <a:fld id="{5AFA15AA-A878-42E2-9FD9-3F0B757246CE}"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071416D-EB26-4CCC-A00F-C36ACFAD07D2}" type="datetimeFigureOut">
              <a:rPr lang="en-US" smtClean="0"/>
              <a:pPr/>
              <a:t>12/5/2011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AFA15AA-A878-42E2-9FD9-3F0B757246C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071416D-EB26-4CCC-A00F-C36ACFAD07D2}"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FA15AA-A878-42E2-9FD9-3F0B757246CE}"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071416D-EB26-4CCC-A00F-C36ACFAD07D2}" type="datetimeFigureOut">
              <a:rPr lang="en-US" smtClean="0"/>
              <a:pPr/>
              <a:t>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FA15AA-A878-42E2-9FD9-3F0B757246CE}"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071416D-EB26-4CCC-A00F-C36ACFAD07D2}" type="datetimeFigureOut">
              <a:rPr lang="en-US" smtClean="0"/>
              <a:pPr/>
              <a:t>12/5/2011</a:t>
            </a:fld>
            <a:endParaRPr lang="en-US"/>
          </a:p>
        </p:txBody>
      </p:sp>
      <p:sp>
        <p:nvSpPr>
          <p:cNvPr id="7" name="Slide Number Placeholder 6"/>
          <p:cNvSpPr>
            <a:spLocks noGrp="1"/>
          </p:cNvSpPr>
          <p:nvPr>
            <p:ph type="sldNum" sz="quarter" idx="11"/>
          </p:nvPr>
        </p:nvSpPr>
        <p:spPr/>
        <p:txBody>
          <a:bodyPr rtlCol="0"/>
          <a:lstStyle/>
          <a:p>
            <a:fld id="{5AFA15AA-A878-42E2-9FD9-3F0B757246CE}"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71416D-EB26-4CCC-A00F-C36ACFAD07D2}" type="datetimeFigureOut">
              <a:rPr lang="en-US" smtClean="0"/>
              <a:pPr/>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FA15AA-A878-42E2-9FD9-3F0B757246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071416D-EB26-4CCC-A00F-C36ACFAD07D2}" type="datetimeFigureOut">
              <a:rPr lang="en-US" smtClean="0"/>
              <a:pPr/>
              <a:t>12/5/2011</a:t>
            </a:fld>
            <a:endParaRPr lang="en-US"/>
          </a:p>
        </p:txBody>
      </p:sp>
      <p:sp>
        <p:nvSpPr>
          <p:cNvPr id="22" name="Slide Number Placeholder 21"/>
          <p:cNvSpPr>
            <a:spLocks noGrp="1"/>
          </p:cNvSpPr>
          <p:nvPr>
            <p:ph type="sldNum" sz="quarter" idx="15"/>
          </p:nvPr>
        </p:nvSpPr>
        <p:spPr/>
        <p:txBody>
          <a:bodyPr rtlCol="0"/>
          <a:lstStyle/>
          <a:p>
            <a:fld id="{5AFA15AA-A878-42E2-9FD9-3F0B757246CE}"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071416D-EB26-4CCC-A00F-C36ACFAD07D2}" type="datetimeFigureOut">
              <a:rPr lang="en-US" smtClean="0"/>
              <a:pPr/>
              <a:t>12/5/2011</a:t>
            </a:fld>
            <a:endParaRPr lang="en-US"/>
          </a:p>
        </p:txBody>
      </p:sp>
      <p:sp>
        <p:nvSpPr>
          <p:cNvPr id="18" name="Slide Number Placeholder 17"/>
          <p:cNvSpPr>
            <a:spLocks noGrp="1"/>
          </p:cNvSpPr>
          <p:nvPr>
            <p:ph type="sldNum" sz="quarter" idx="11"/>
          </p:nvPr>
        </p:nvSpPr>
        <p:spPr/>
        <p:txBody>
          <a:bodyPr rtlCol="0"/>
          <a:lstStyle/>
          <a:p>
            <a:fld id="{5AFA15AA-A878-42E2-9FD9-3F0B757246CE}"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071416D-EB26-4CCC-A00F-C36ACFAD07D2}" type="datetimeFigureOut">
              <a:rPr lang="en-US" smtClean="0"/>
              <a:pPr/>
              <a:t>12/5/2011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AFA15AA-A878-42E2-9FD9-3F0B757246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allregs.com/tpl/Viewform.aspx?formid=00000080&amp;formtype=agenc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Incentive compensation </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Incentive compensation </a:t>
            </a:r>
            <a:endParaRPr lang="en-US" dirty="0"/>
          </a:p>
        </p:txBody>
      </p:sp>
      <p:sp>
        <p:nvSpPr>
          <p:cNvPr id="3" name="Content Placeholder 2"/>
          <p:cNvSpPr>
            <a:spLocks noGrp="1"/>
          </p:cNvSpPr>
          <p:nvPr>
            <p:ph sz="quarter" idx="1"/>
          </p:nvPr>
        </p:nvSpPr>
        <p:spPr/>
        <p:txBody>
          <a:bodyPr>
            <a:normAutofit/>
          </a:bodyPr>
          <a:lstStyle/>
          <a:p>
            <a:r>
              <a:rPr lang="en-US" sz="2800" dirty="0" smtClean="0"/>
              <a:t>A Borrower and a Servicer will be eligible for HAFA incentives upon successful completion of the HAFA Short Sale or HAFA Deed-in-Lieu if an SSA or DIL Agreement, as applicable, was executed by the Borrower and received by the Servicer on or before December 31, 2012 and complies with all the requirements of this chapter. </a:t>
            </a: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Incentive compensation </a:t>
            </a:r>
            <a:endParaRPr lang="en-US" dirty="0"/>
          </a:p>
        </p:txBody>
      </p:sp>
      <p:sp>
        <p:nvSpPr>
          <p:cNvPr id="3" name="Content Placeholder 2"/>
          <p:cNvSpPr>
            <a:spLocks noGrp="1"/>
          </p:cNvSpPr>
          <p:nvPr>
            <p:ph sz="quarter" idx="1"/>
          </p:nvPr>
        </p:nvSpPr>
        <p:spPr/>
        <p:txBody>
          <a:bodyPr>
            <a:normAutofit/>
          </a:bodyPr>
          <a:lstStyle/>
          <a:p>
            <a:r>
              <a:rPr lang="en-US" sz="2800" dirty="0" smtClean="0"/>
              <a:t>The amount of any contribution paid by a mortgage insurer or other provider of credit enhancement shall not be considered in determining whether the Mortgage was paid in full and whether the Servicer is eligible for such incentive compensation. </a:t>
            </a:r>
          </a:p>
          <a:p>
            <a:r>
              <a:rPr lang="en-US" sz="2800" dirty="0" smtClean="0"/>
              <a:t>For a HAFA Short Sale or HAFA Deed-in-Lieu, incentives will be paid as explained in the following slides.</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relocation incentive</a:t>
            </a:r>
            <a:endParaRPr lang="en-US" dirty="0"/>
          </a:p>
        </p:txBody>
      </p:sp>
      <p:sp>
        <p:nvSpPr>
          <p:cNvPr id="3" name="Content Placeholder 2"/>
          <p:cNvSpPr>
            <a:spLocks noGrp="1"/>
          </p:cNvSpPr>
          <p:nvPr>
            <p:ph sz="quarter" idx="1"/>
          </p:nvPr>
        </p:nvSpPr>
        <p:spPr/>
        <p:txBody>
          <a:bodyPr>
            <a:normAutofit lnSpcReduction="10000"/>
          </a:bodyPr>
          <a:lstStyle/>
          <a:p>
            <a:r>
              <a:rPr lang="en-US" sz="2800" dirty="0" smtClean="0"/>
              <a:t>Following the closing of a HAFA Short Sale or HAFA Deed-in-Lieu in accordance with the requirements of this chapter, the Borrower shall be entitled to an incentive payment of $3,000 to assist with relocation expenses.</a:t>
            </a:r>
          </a:p>
          <a:p>
            <a:r>
              <a:rPr lang="en-US" sz="2800" dirty="0" smtClean="0"/>
              <a:t>For a HAFA Short Sale, the Servicer must instruct the settlement agent to pay the Borrower from sale proceeds at the same time that all other payments, including the payoff to the Servicer, are disbursed by the settlement agent.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relocation incentive</a:t>
            </a:r>
            <a:endParaRPr lang="en-US" dirty="0"/>
          </a:p>
        </p:txBody>
      </p:sp>
      <p:sp>
        <p:nvSpPr>
          <p:cNvPr id="3" name="Content Placeholder 2"/>
          <p:cNvSpPr>
            <a:spLocks noGrp="1"/>
          </p:cNvSpPr>
          <p:nvPr>
            <p:ph sz="quarter" idx="1"/>
          </p:nvPr>
        </p:nvSpPr>
        <p:spPr/>
        <p:txBody>
          <a:bodyPr>
            <a:normAutofit/>
          </a:bodyPr>
          <a:lstStyle/>
          <a:p>
            <a:r>
              <a:rPr lang="en-US" sz="2800" dirty="0" smtClean="0"/>
              <a:t>The amount paid to the Borrower must appear on the </a:t>
            </a:r>
            <a:r>
              <a:rPr lang="en-US" sz="2800" dirty="0" smtClean="0">
                <a:hlinkClick r:id="rId2"/>
              </a:rPr>
              <a:t>HUD-1 Settlement Statement</a:t>
            </a:r>
            <a:r>
              <a:rPr lang="en-US" sz="2800" dirty="0" smtClean="0"/>
              <a:t> as $3,000 in line 403 (Cash to Seller) with a note to indicate "HAFA Relocation Assistance" and the closing agent must adjust line 504 (Payoff to first mortgage loan) to reflect a reduction for the same amount.</a:t>
            </a:r>
          </a:p>
          <a:p>
            <a:r>
              <a:rPr lang="en-US" sz="2800" dirty="0" smtClean="0"/>
              <a:t>In all cases, the cash to the Borrower (i.e., Seller) shown on line 603 must be exactly $3,000.</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relocation incentive</a:t>
            </a:r>
            <a:endParaRPr lang="en-US" dirty="0"/>
          </a:p>
        </p:txBody>
      </p:sp>
      <p:sp>
        <p:nvSpPr>
          <p:cNvPr id="3" name="Content Placeholder 2"/>
          <p:cNvSpPr>
            <a:spLocks noGrp="1"/>
          </p:cNvSpPr>
          <p:nvPr>
            <p:ph sz="quarter" idx="1"/>
          </p:nvPr>
        </p:nvSpPr>
        <p:spPr/>
        <p:txBody>
          <a:bodyPr>
            <a:normAutofit lnSpcReduction="10000"/>
          </a:bodyPr>
          <a:lstStyle/>
          <a:p>
            <a:r>
              <a:rPr lang="en-US" sz="2800" dirty="0" smtClean="0"/>
              <a:t>The Servicer must advance the amount of the Borrower relocation incentive to Freddie Mac by including it with the payoff remittance.</a:t>
            </a:r>
          </a:p>
          <a:p>
            <a:r>
              <a:rPr lang="en-US" sz="2800" dirty="0" smtClean="0"/>
              <a:t>The Servicer will be reimbursed for the full amount of the Borrower relocation incentive via Fannie Mae's payment process, in its capacity as program administrator for the United States Department of the Treasury ("Program Administrator"), after the Servicer has reported the HAFA Short Sale transaction to the Program Administrator.</a:t>
            </a:r>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relocation incentive</a:t>
            </a:r>
            <a:endParaRPr lang="en-US" dirty="0"/>
          </a:p>
        </p:txBody>
      </p:sp>
      <p:sp>
        <p:nvSpPr>
          <p:cNvPr id="3" name="Content Placeholder 2"/>
          <p:cNvSpPr>
            <a:spLocks noGrp="1"/>
          </p:cNvSpPr>
          <p:nvPr>
            <p:ph sz="quarter" idx="1"/>
          </p:nvPr>
        </p:nvSpPr>
        <p:spPr>
          <a:xfrm>
            <a:off x="457200" y="1600200"/>
            <a:ext cx="8229600" cy="4724400"/>
          </a:xfrm>
        </p:spPr>
        <p:txBody>
          <a:bodyPr>
            <a:normAutofit fontScale="92500" lnSpcReduction="20000"/>
          </a:bodyPr>
          <a:lstStyle/>
          <a:p>
            <a:r>
              <a:rPr lang="en-US" sz="2800" dirty="0" smtClean="0"/>
              <a:t>For a HAFA Deed-in-Lieu, the Servicer must mail a check for the relocation incentive to the Borrower within five Business Days from the date of the Borrower's execution of the deed conveying title to the Mortgaged Premises or the Borrower's vacancy and delivery of keys to the Servicer or the Servicer's agent, whichever is later, in accordance with the DIL Agreement.</a:t>
            </a:r>
          </a:p>
          <a:p>
            <a:r>
              <a:rPr lang="en-US" sz="2800" dirty="0" smtClean="0"/>
              <a:t>The Servicer will be reimbursed for the full amount of the relocation incentive via the Program Administrator's payment process after the Servicer has reported the transfer of title to the Mortgaged Premises to the Program Administrator.</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Servicer Incentive</a:t>
            </a:r>
            <a:endParaRPr lang="en-US" dirty="0"/>
          </a:p>
        </p:txBody>
      </p:sp>
      <p:sp>
        <p:nvSpPr>
          <p:cNvPr id="3" name="Content Placeholder 2"/>
          <p:cNvSpPr>
            <a:spLocks noGrp="1"/>
          </p:cNvSpPr>
          <p:nvPr>
            <p:ph sz="quarter" idx="1"/>
          </p:nvPr>
        </p:nvSpPr>
        <p:spPr/>
        <p:txBody>
          <a:bodyPr>
            <a:normAutofit/>
          </a:bodyPr>
          <a:lstStyle/>
          <a:p>
            <a:r>
              <a:rPr lang="en-US" sz="2800" dirty="0" smtClean="0"/>
              <a:t>Freddie Mac will pay the Servicer the amount of $2,200 to cover administrative and processing costs for each HAFA Short Sale completed in accordance with this chapter.</a:t>
            </a:r>
          </a:p>
          <a:p>
            <a:r>
              <a:rPr lang="en-US" sz="2800" dirty="0" smtClean="0"/>
              <a:t>Freddie Mac will pay the Servicer the amount of $1,500 to cover administrative and processing costs for each HAFA Deed-in-Lieu completed in accordance with this chapter.  </a:t>
            </a:r>
          </a:p>
          <a:p>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Servicer Incentive</a:t>
            </a:r>
            <a:endParaRPr lang="en-US" dirty="0"/>
          </a:p>
        </p:txBody>
      </p:sp>
      <p:sp>
        <p:nvSpPr>
          <p:cNvPr id="3" name="Content Placeholder 2"/>
          <p:cNvSpPr>
            <a:spLocks noGrp="1"/>
          </p:cNvSpPr>
          <p:nvPr>
            <p:ph sz="quarter" idx="1"/>
          </p:nvPr>
        </p:nvSpPr>
        <p:spPr/>
        <p:txBody>
          <a:bodyPr/>
          <a:lstStyle/>
          <a:p>
            <a:r>
              <a:rPr lang="en-US" dirty="0" smtClean="0"/>
              <a:t>The Servicer incentive fees will be paid via the Program Administrator's payment process after the Servicer reports the completed HAFA transaction to the Program Administrator as described in reporting requirements</a:t>
            </a:r>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336&quot;&gt;&lt;object type=&quot;3&quot; unique_id=&quot;10337&quot;&gt;&lt;property id=&quot;20148&quot; value=&quot;5&quot;/&gt;&lt;property id=&quot;20300&quot; value=&quot;Slide 1 - &amp;quot;Incentive compensation &amp;quot;&quot;/&gt;&lt;property id=&quot;20307&quot; value=&quot;256&quot;/&gt;&lt;/object&gt;&lt;object type=&quot;3&quot; unique_id=&quot;10338&quot;&gt;&lt;property id=&quot;20148&quot; value=&quot;5&quot;/&gt;&lt;property id=&quot;20300&quot; value=&quot;Slide 2 - &amp;quot;Incentive compensation &amp;quot;&quot;/&gt;&lt;property id=&quot;20307&quot; value=&quot;257&quot;/&gt;&lt;/object&gt;&lt;object type=&quot;3&quot; unique_id=&quot;10339&quot;&gt;&lt;property id=&quot;20148&quot; value=&quot;5&quot;/&gt;&lt;property id=&quot;20300&quot; value=&quot;Slide 3 - &amp;quot;Incentive compensation &amp;quot;&quot;/&gt;&lt;property id=&quot;20307&quot; value=&quot;258&quot;/&gt;&lt;/object&gt;&lt;object type=&quot;3&quot; unique_id=&quot;10340&quot;&gt;&lt;property id=&quot;20148&quot; value=&quot;5&quot;/&gt;&lt;property id=&quot;20300&quot; value=&quot;Slide 4 - &amp;quot;Borrower relocation incentive&amp;quot;&quot;/&gt;&lt;property id=&quot;20307&quot; value=&quot;259&quot;/&gt;&lt;/object&gt;&lt;object type=&quot;3&quot; unique_id=&quot;10341&quot;&gt;&lt;property id=&quot;20148&quot; value=&quot;5&quot;/&gt;&lt;property id=&quot;20300&quot; value=&quot;Slide 5 - &amp;quot;Borrower relocation incentive&amp;quot;&quot;/&gt;&lt;property id=&quot;20307&quot; value=&quot;260&quot;/&gt;&lt;/object&gt;&lt;object type=&quot;3&quot; unique_id=&quot;10342&quot;&gt;&lt;property id=&quot;20148&quot; value=&quot;5&quot;/&gt;&lt;property id=&quot;20300&quot; value=&quot;Slide 6 - &amp;quot;Borrower relocation incentive&amp;quot;&quot;/&gt;&lt;property id=&quot;20307&quot; value=&quot;261&quot;/&gt;&lt;/object&gt;&lt;object type=&quot;3&quot; unique_id=&quot;10343&quot;&gt;&lt;property id=&quot;20148&quot; value=&quot;5&quot;/&gt;&lt;property id=&quot;20300&quot; value=&quot;Slide 7 - &amp;quot;Borrower relocation incentive&amp;quot;&quot;/&gt;&lt;property id=&quot;20307&quot; value=&quot;262&quot;/&gt;&lt;/object&gt;&lt;object type=&quot;3&quot; unique_id=&quot;10407&quot;&gt;&lt;property id=&quot;20148&quot; value=&quot;5&quot;/&gt;&lt;property id=&quot;20300&quot; value=&quot;Slide 8 - &amp;quot;Servicer Incentive&amp;quot;&quot;/&gt;&lt;property id=&quot;20307&quot; value=&quot;263&quot;/&gt;&lt;/object&gt;&lt;object type=&quot;3&quot; unique_id=&quot;10408&quot;&gt;&lt;property id=&quot;20148&quot; value=&quot;5&quot;/&gt;&lt;property id=&quot;20300&quot; value=&quot;Slide 9 - &amp;quot;Servicer Incentive&amp;quot;&quot;/&gt;&lt;property id=&quot;20307&quot; value=&quot;264&quot;/&gt;&lt;/object&gt;&lt;/object&gt;&lt;object type=&quot;8&quot; unique_id=&quot;10352&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33</TotalTime>
  <Words>568</Words>
  <Application>Microsoft Office PowerPoint</Application>
  <PresentationFormat>On-screen Show (4:3)</PresentationFormat>
  <Paragraphs>23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Incentive compensation </vt:lpstr>
      <vt:lpstr>Incentive compensation </vt:lpstr>
      <vt:lpstr>Incentive compensation </vt:lpstr>
      <vt:lpstr>Borrower relocation incentive</vt:lpstr>
      <vt:lpstr>Borrower relocation incentive</vt:lpstr>
      <vt:lpstr>Borrower relocation incentive</vt:lpstr>
      <vt:lpstr>Borrower relocation incentive</vt:lpstr>
      <vt:lpstr>Servicer Incentive</vt:lpstr>
      <vt:lpstr>Servicer Incentive</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Incentive compensation</dc:title>
  <dc:creator>Justin</dc:creator>
  <cp:lastModifiedBy>Justin</cp:lastModifiedBy>
  <cp:revision>4</cp:revision>
  <dcterms:created xsi:type="dcterms:W3CDTF">2011-09-09T02:54:37Z</dcterms:created>
  <dcterms:modified xsi:type="dcterms:W3CDTF">2011-12-05T18:34:21Z</dcterms:modified>
</cp:coreProperties>
</file>